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83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21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1172D-282C-40FF-95DD-8326D29C7984}" type="datetimeFigureOut">
              <a:rPr lang="es-ES" smtClean="0"/>
              <a:t>02/08/2017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ACE56-359F-4BA0-8529-4CFB42D013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9752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ACE56-359F-4BA0-8529-4CFB42D0139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6775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F748-97BA-4D50-9812-5C1B2D2E9CA1}" type="datetimeFigureOut">
              <a:rPr lang="es-ES" smtClean="0"/>
              <a:t>02/08/2017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B456-B087-4938-9C72-74AC1D56CC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F748-97BA-4D50-9812-5C1B2D2E9CA1}" type="datetimeFigureOut">
              <a:rPr lang="es-ES" smtClean="0"/>
              <a:t>02/08/2017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B456-B087-4938-9C72-74AC1D56CC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094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F748-97BA-4D50-9812-5C1B2D2E9CA1}" type="datetimeFigureOut">
              <a:rPr lang="es-ES" smtClean="0"/>
              <a:t>02/08/2017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B456-B087-4938-9C72-74AC1D56CC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700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F748-97BA-4D50-9812-5C1B2D2E9CA1}" type="datetimeFigureOut">
              <a:rPr lang="es-ES" smtClean="0"/>
              <a:t>02/08/2017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B456-B087-4938-9C72-74AC1D56CC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953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F748-97BA-4D50-9812-5C1B2D2E9CA1}" type="datetimeFigureOut">
              <a:rPr lang="es-ES" smtClean="0"/>
              <a:t>02/08/2017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B456-B087-4938-9C72-74AC1D56CCB6}" type="slidenum">
              <a:rPr lang="es-ES" smtClean="0"/>
              <a:t>‹Nº›</a:t>
            </a:fld>
            <a:endParaRPr lang="es-ES"/>
          </a:p>
        </p:txBody>
      </p:sp>
      <p:pic>
        <p:nvPicPr>
          <p:cNvPr id="6" name="5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146"/>
            <a:ext cx="9144000" cy="646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76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F748-97BA-4D50-9812-5C1B2D2E9CA1}" type="datetimeFigureOut">
              <a:rPr lang="es-ES" smtClean="0"/>
              <a:t>02/08/2017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B456-B087-4938-9C72-74AC1D56CC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585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F748-97BA-4D50-9812-5C1B2D2E9CA1}" type="datetimeFigureOut">
              <a:rPr lang="es-ES" smtClean="0"/>
              <a:t>02/08/2017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B456-B087-4938-9C72-74AC1D56CC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145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F748-97BA-4D50-9812-5C1B2D2E9CA1}" type="datetimeFigureOut">
              <a:rPr lang="es-ES" smtClean="0"/>
              <a:t>02/08/2017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B456-B087-4938-9C72-74AC1D56CC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66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F748-97BA-4D50-9812-5C1B2D2E9CA1}" type="datetimeFigureOut">
              <a:rPr lang="es-ES" smtClean="0"/>
              <a:t>02/08/2017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B456-B087-4938-9C72-74AC1D56CC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801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F748-97BA-4D50-9812-5C1B2D2E9CA1}" type="datetimeFigureOut">
              <a:rPr lang="es-ES" smtClean="0"/>
              <a:t>02/08/2017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B456-B087-4938-9C72-74AC1D56CC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840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F748-97BA-4D50-9812-5C1B2D2E9CA1}" type="datetimeFigureOut">
              <a:rPr lang="es-ES" smtClean="0"/>
              <a:t>02/08/2017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B456-B087-4938-9C72-74AC1D56CC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40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8F748-97BA-4D50-9812-5C1B2D2E9CA1}" type="datetimeFigureOut">
              <a:rPr lang="es-ES" smtClean="0"/>
              <a:t>02/08/2017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EB456-B087-4938-9C72-74AC1D56CC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056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60" r:id="rId3"/>
    <p:sldLayoutId id="214748365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12069" y="1052736"/>
            <a:ext cx="4499992" cy="54006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Aft>
                <a:spcPts val="600"/>
              </a:spcAft>
            </a:pPr>
            <a:br>
              <a:rPr lang="es-ES" sz="1600" dirty="0">
                <a:solidFill>
                  <a:schemeClr val="accent6"/>
                </a:solidFill>
                <a:latin typeface="Palatino Linotype" panose="02040502050505030304" pitchFamily="18" charset="0"/>
              </a:rPr>
            </a:br>
            <a:b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b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br>
              <a:rPr lang="es-ES" sz="1600" dirty="0">
                <a:solidFill>
                  <a:schemeClr val="accent6"/>
                </a:solidFill>
                <a:latin typeface="Palatino Linotype" panose="02040502050505030304" pitchFamily="18" charset="0"/>
              </a:rPr>
            </a:br>
            <a:r>
              <a:rPr lang="es-ES" sz="1400" dirty="0">
                <a:solidFill>
                  <a:schemeClr val="accent6"/>
                </a:solidFill>
                <a:latin typeface="Palatino Linotype" panose="02040502050505030304" pitchFamily="18" charset="0"/>
              </a:rPr>
              <a:t>F</a:t>
            </a:r>
            <a:r>
              <a:rPr lang="es-ES" sz="14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echa: </a:t>
            </a:r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octubre a diciembre de 2017</a:t>
            </a:r>
            <a:b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s-ES" sz="14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Dirigido a: </a:t>
            </a:r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Farmacéuticos de Atención Primaria  socios de SEFAP</a:t>
            </a:r>
            <a:b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s-ES" sz="14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Plazo de inscripción: </a:t>
            </a:r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hasta el  18 de septiembre</a:t>
            </a:r>
            <a:b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s-ES" sz="1400" b="1" dirty="0" err="1">
                <a:solidFill>
                  <a:schemeClr val="accent6"/>
                </a:solidFill>
                <a:latin typeface="Palatino Linotype" panose="02040502050505030304" pitchFamily="18" charset="0"/>
              </a:rPr>
              <a:t>Nº</a:t>
            </a:r>
            <a:r>
              <a:rPr lang="es-ES" sz="14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 de plazas: </a:t>
            </a:r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25</a:t>
            </a:r>
            <a:br>
              <a:rPr lang="es-ES" sz="1400" dirty="0">
                <a:solidFill>
                  <a:schemeClr val="accent6"/>
                </a:solidFill>
                <a:latin typeface="Palatino Linotype" panose="02040502050505030304" pitchFamily="18" charset="0"/>
              </a:rPr>
            </a:br>
            <a:r>
              <a:rPr lang="es-ES" sz="14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Coordinadoras: </a:t>
            </a:r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Alexandra </a:t>
            </a:r>
            <a:r>
              <a:rPr lang="es-ES" sz="1400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Ivanova</a:t>
            </a:r>
            <a:b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	         Marta Alcaraz Borrajo</a:t>
            </a:r>
            <a:b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s-ES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                             Mª de los Ángeles </a:t>
            </a:r>
            <a:r>
              <a:rPr lang="es-ES" sz="15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Cruz Martos</a:t>
            </a:r>
            <a:br>
              <a:rPr lang="es-ES" sz="1600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endParaRPr lang="es-ES" sz="1600" b="1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5516" y="198296"/>
            <a:ext cx="4284476" cy="6655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400" b="1" dirty="0">
              <a:solidFill>
                <a:schemeClr val="accent6"/>
              </a:solidFill>
              <a:latin typeface="Palatino Linotype" panose="02040502050505030304" pitchFamily="18" charset="0"/>
              <a:ea typeface="+mj-ea"/>
              <a:cs typeface="+mj-cs"/>
            </a:endParaRPr>
          </a:p>
          <a:p>
            <a:pPr>
              <a:defRPr/>
            </a:pPr>
            <a:r>
              <a:rPr lang="es-ES" sz="11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Objetivos generales: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Conocer los conceptos estadísticos básicos para describir y explicar la realidad: Técnicas descriptivas e inferenciales.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Manejar el entorno estadístico SPSS para la explotación de ficheros de datos.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Realizar e interpretar las técnicas estadísticas primarias. Análisis descriptivo y análisis inferencial.</a:t>
            </a:r>
          </a:p>
          <a:p>
            <a:pPr algn="just">
              <a:defRPr/>
            </a:pPr>
            <a:b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s-ES" sz="11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Objetivos específicos: </a:t>
            </a:r>
            <a:endParaRPr lang="es-ES" sz="1100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pPr marL="171450" indent="-171450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Conocer las técnicas estadísticas descriptivas </a:t>
            </a:r>
            <a:r>
              <a:rPr lang="es-ES" sz="1100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univariantes</a:t>
            </a: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y </a:t>
            </a:r>
            <a:r>
              <a:rPr lang="es-ES" sz="1100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bivariantes</a:t>
            </a: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según la naturaleza de las variables.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Conocer las técnicas estadísticas inferenciales a emplear según la naturaleza de los datos: estimación puntual y por intervalo, contrastes de hipótesis paramétricos y no paramétricos.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Manejo de ficheros de datos con SPSS: creación de ficheros, establecimiento y codificación de variables, y edición de datos.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Aplicar las técnicas estadísticas descriptivas e inferenciales: realización e interpretación de resultados en SPSS.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Capacidad de plantear y desarrollar un proyectos de investigación en nuestro entorno</a:t>
            </a:r>
          </a:p>
          <a:p>
            <a:pPr>
              <a:defRPr/>
            </a:pPr>
            <a:endParaRPr lang="es-ES" sz="1100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pPr>
              <a:spcBef>
                <a:spcPts val="600"/>
              </a:spcBef>
              <a:defRPr/>
            </a:pPr>
            <a:r>
              <a:rPr lang="es-ES" sz="11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Metodología:</a:t>
            </a:r>
          </a:p>
          <a:p>
            <a:pPr>
              <a:spcBef>
                <a:spcPts val="600"/>
              </a:spcBef>
              <a:defRPr/>
            </a:pP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La actividad se desarrollará en la plataforma E-</a:t>
            </a:r>
            <a:r>
              <a:rPr lang="es-ES" sz="1100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learning</a:t>
            </a: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.</a:t>
            </a:r>
          </a:p>
          <a:p>
            <a:pPr>
              <a:spcBef>
                <a:spcPts val="300"/>
              </a:spcBef>
              <a:defRPr/>
            </a:pP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Aunque el curso tiene una parte teórica el enfoque es eminentemente práctico. Se proporcionará material docente compuesto por un manual de usuario acompañado por varios  videotutoriales por cada módulo. </a:t>
            </a:r>
          </a:p>
          <a:p>
            <a:pPr>
              <a:spcBef>
                <a:spcPts val="300"/>
              </a:spcBef>
              <a:defRPr/>
            </a:pP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Durante el curso se plantearán dos ejercicios prácticos para afianzar conceptos y se realizará un examen final sobre aspectos clave a dominar. </a:t>
            </a:r>
          </a:p>
          <a:p>
            <a:pPr>
              <a:spcBef>
                <a:spcPts val="300"/>
              </a:spcBef>
              <a:defRPr/>
            </a:pPr>
            <a: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Esta actividad cuenta con Tutorías, que resolverán sobre las marcha todas las dudas y consultas que surjan acerca de los contenidos. Se dispone de soporte técnico para resolver problemas técnicos que dificulten el seguimiento de la actividad.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920396" y="620688"/>
            <a:ext cx="3744416" cy="217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s-ES" altLang="es-ES" sz="28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Formación </a:t>
            </a:r>
            <a:r>
              <a:rPr lang="es-ES" altLang="es-ES" sz="2800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on</a:t>
            </a:r>
            <a:r>
              <a:rPr lang="es-ES" altLang="es-ES" sz="28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 line</a:t>
            </a:r>
          </a:p>
          <a:p>
            <a:pPr algn="ctr">
              <a:lnSpc>
                <a:spcPct val="70000"/>
              </a:lnSpc>
            </a:pPr>
            <a:endParaRPr lang="es-ES" altLang="es-ES" sz="2800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  <a:ea typeface="+mj-ea"/>
              <a:cs typeface="+mj-cs"/>
            </a:endParaRPr>
          </a:p>
          <a:p>
            <a:pPr algn="ctr"/>
            <a:r>
              <a:rPr lang="es-ES" altLang="es-ES" sz="3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Estadística aplicada a ciencias de la salud, SPSS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43BC439-D0EA-414A-BD64-EB495318D602}"/>
              </a:ext>
            </a:extLst>
          </p:cNvPr>
          <p:cNvSpPr/>
          <p:nvPr/>
        </p:nvSpPr>
        <p:spPr>
          <a:xfrm>
            <a:off x="6444208" y="5589240"/>
            <a:ext cx="2448272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86C15A03-16FC-4B56-AB83-BD6B6F484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2604" y="5829659"/>
            <a:ext cx="2225636" cy="801782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6E4CBCE9-8B9B-44B4-A6EC-FA5ACBEE3C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8389" y="6074420"/>
            <a:ext cx="1163772" cy="47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250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4104456" cy="4392488"/>
          </a:xfrm>
        </p:spPr>
        <p:txBody>
          <a:bodyPr>
            <a:normAutofit fontScale="90000"/>
          </a:bodyPr>
          <a:lstStyle/>
          <a:p>
            <a:pPr algn="l"/>
            <a:r>
              <a:rPr lang="es-ES" sz="1400" b="1" u="sng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  <a:t>PROGRAMA</a:t>
            </a:r>
            <a:br>
              <a:rPr lang="es-ES" sz="1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</a:br>
            <a:br>
              <a:rPr lang="es-ES_tradnl" sz="1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anose="02040502050505030304" pitchFamily="18" charset="0"/>
              </a:rPr>
            </a:br>
            <a:r>
              <a:rPr lang="es-ES" sz="12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Módulo 1. INTRODUCCIÓN A LA ESTADÍSTICA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Repaso de conceptos generales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Tipos de variables en función de su naturaleza estadística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Pasos en la explotación de datos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Módulo 2. INTRODUCCIÓN AL MANEJO DE SPSS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Introducción al entorno del SPSS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Introducción y edición de datos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Exploración y depuración de datos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Módulo 3. ESTADÍSTICA UNIVARIANTE CON SPSS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Análisis descriptivo univariante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Variables cualitativas/categóricas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Variables cuantitativas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Módulo 4. ESTADÍSTICA BIVARIANTE CON SPSS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Análisis descriptivo </a:t>
            </a:r>
            <a:r>
              <a:rPr lang="es-ES" sz="1200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bivariante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Dos variables cualitativas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Comprobación de la normalidad de una variable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Dos variables cuantitativas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Una variable cualitativa y una cuantitativa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Módulo 5. ESTADÍSTICA INFERENCIAL CON SPSS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Contrastes de hipótesis entre proporciones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Contrastes de hipótesis entre medias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Contrastes entre dos medias</a:t>
            </a:r>
            <a:b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rPr>
              <a:t>- Contrastes entre más de dos medias</a:t>
            </a:r>
            <a:br>
              <a:rPr lang="es-ES" sz="1100" dirty="0"/>
            </a:br>
            <a:b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endParaRPr lang="es-ES" sz="1200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0" y="476672"/>
            <a:ext cx="4320480" cy="5167405"/>
          </a:xfrm>
        </p:spPr>
        <p:txBody>
          <a:bodyPr>
            <a:noAutofit/>
          </a:bodyPr>
          <a:lstStyle/>
          <a:p>
            <a:pPr algn="l">
              <a:defRPr/>
            </a:pPr>
            <a:br>
              <a:rPr lang="es-ES" sz="105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s-ES" sz="14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Docentes:</a:t>
            </a:r>
            <a:br>
              <a:rPr lang="es-ES" sz="1100" b="1" dirty="0">
                <a:solidFill>
                  <a:schemeClr val="accent6"/>
                </a:solidFill>
                <a:latin typeface="Palatino Linotype" panose="02040502050505030304" pitchFamily="18" charset="0"/>
              </a:rPr>
            </a:br>
            <a:endParaRPr lang="es-ES" sz="1100" b="1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l">
              <a:defRPr/>
            </a:pPr>
            <a:r>
              <a:rPr lang="es-ES" altLang="es-ES" sz="1100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Dª. María Merino</a:t>
            </a:r>
            <a:r>
              <a:rPr lang="es-ES" alt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. Investigadora Senior. Responsable del Departamento de Resultados en Salud, WEBER</a:t>
            </a:r>
            <a:br>
              <a:rPr lang="es-ES" alt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s-ES" alt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Master en Evaluación Económica de Tecnologías Sanitarias. UCLM. Licenciada en Sociología. UCM. Experta en SPSS y STATA aplicados en ciencias de la salud</a:t>
            </a:r>
            <a:br>
              <a:rPr lang="es-ES" alt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br>
              <a:rPr lang="es-ES" alt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s-ES" altLang="es-ES" sz="1100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Dª. Teresa Gómez</a:t>
            </a:r>
            <a:r>
              <a:rPr lang="es-ES" alt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. Investigadora Senior. Técnico de Área. WEBER</a:t>
            </a:r>
            <a:br>
              <a:rPr lang="es-ES" alt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s-ES" alt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Licenciada en Estadística. Experta en Métodos Estadísticos para el diseño de estudios clínicos Fase I y II. Experta en SPSS.</a:t>
            </a:r>
            <a:br>
              <a:rPr lang="es-ES" altLang="es-ES" sz="1100" dirty="0">
                <a:cs typeface="Times New Roman" panose="02020603050405020304" pitchFamily="18" charset="0"/>
              </a:rPr>
            </a:br>
            <a:b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es-ES" sz="14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Requisitos:</a:t>
            </a:r>
          </a:p>
          <a:p>
            <a:pPr algn="l">
              <a:defRPr/>
            </a:pPr>
            <a:r>
              <a:rPr lang="es-ES" alt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Disponer de ordenador y conexión a internet. Es deseable tener acceso al programa SPSS. De no ser así</a:t>
            </a:r>
            <a:r>
              <a:rPr lang="es-ES" altLang="es-ES" sz="1100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s-ES" alt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se facilitará el uso de la versión de prueba.</a:t>
            </a:r>
          </a:p>
          <a:p>
            <a:pPr algn="l">
              <a:defRPr/>
            </a:pPr>
            <a:endParaRPr lang="es-ES" sz="1400" b="1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  <a:p>
            <a:pPr algn="l">
              <a:defRPr/>
            </a:pPr>
            <a:r>
              <a:rPr lang="es-ES" sz="14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Duración y dedicación estimada:</a:t>
            </a:r>
          </a:p>
          <a:p>
            <a:pPr algn="l"/>
            <a:r>
              <a:rPr lang="es-ES" alt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Se estima que la actividad puede suponer 8h para la visualización de los materiales, y 10h para la realización de los ejercicios. </a:t>
            </a:r>
          </a:p>
          <a:p>
            <a:pPr algn="l"/>
            <a:r>
              <a:rPr lang="es-ES" alt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La duración recomendable es de dos meses y 15 días para la realización del examen. Los materiales quedarán disponibles 3 meses después de finalizar la actividad</a:t>
            </a:r>
            <a:br>
              <a:rPr lang="es-ES" sz="11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endParaRPr lang="es-ES" sz="1100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pPr lvl="0" algn="l" fontAlgn="base">
              <a:lnSpc>
                <a:spcPct val="120000"/>
              </a:lnSpc>
              <a:spcBef>
                <a:spcPts val="0"/>
              </a:spcBef>
              <a:spcAft>
                <a:spcPct val="0"/>
              </a:spcAft>
            </a:pPr>
            <a:r>
              <a:rPr lang="es-ES" sz="1000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Actividad de formación organizada por la SEFAP, que es responsable de su diseño, programación y selección de los ponentes. </a:t>
            </a:r>
          </a:p>
          <a:p>
            <a:pPr lvl="0" algn="l" fontAlgn="base">
              <a:lnSpc>
                <a:spcPct val="120000"/>
              </a:lnSpc>
              <a:spcBef>
                <a:spcPts val="0"/>
              </a:spcBef>
              <a:spcAft>
                <a:spcPct val="0"/>
              </a:spcAft>
            </a:pPr>
            <a:endParaRPr lang="es-ES" sz="1000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  <a:ea typeface="+mj-ea"/>
              <a:cs typeface="+mj-cs"/>
            </a:endParaRPr>
          </a:p>
          <a:p>
            <a:pPr lvl="0" algn="l" fontAlgn="base">
              <a:lnSpc>
                <a:spcPct val="120000"/>
              </a:lnSpc>
              <a:spcBef>
                <a:spcPts val="0"/>
              </a:spcBef>
              <a:spcAft>
                <a:spcPct val="0"/>
              </a:spcAft>
            </a:pPr>
            <a:r>
              <a:rPr lang="es-ES" sz="10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Con el patrocinio de: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86448" y="5981040"/>
            <a:ext cx="37084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accent6"/>
                </a:solidFill>
                <a:latin typeface="Palatino Linotype" panose="02040502050505030304" pitchFamily="18" charset="0"/>
              </a:rPr>
              <a:t>Solicitada acreditación a la Comisión de Formación Continuada de las Profesiones Sanitarias de la Consejería de Salud de la Junta de Andalucía-Sistema Nacional de Salud.</a:t>
            </a:r>
            <a:endParaRPr lang="es-ES" sz="100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11E08F-F702-4CBB-8345-64B80A2CA8C9}"/>
              </a:ext>
            </a:extLst>
          </p:cNvPr>
          <p:cNvSpPr/>
          <p:nvPr/>
        </p:nvSpPr>
        <p:spPr>
          <a:xfrm>
            <a:off x="6444208" y="5517232"/>
            <a:ext cx="2448272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F492C06-1D26-4D79-9196-9773330C8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5946004"/>
            <a:ext cx="1872208" cy="62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502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87</Words>
  <Application>Microsoft Office PowerPoint</Application>
  <PresentationFormat>Presentación en pantalla (4:3)</PresentationFormat>
  <Paragraphs>34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Palatino Linotype</vt:lpstr>
      <vt:lpstr>Times New Roman</vt:lpstr>
      <vt:lpstr>Tema de Office</vt:lpstr>
      <vt:lpstr>    Fecha: octubre a diciembre de 2017 Dirigido a: Farmacéuticos de Atención Primaria  socios de SEFAP Plazo de inscripción: hasta el  18 de septiembre Nº de plazas: 25 Coordinadoras: Alexandra Ivanova           Marta Alcaraz Borrajo                               Mª de los Ángeles Cruz Martos </vt:lpstr>
      <vt:lpstr>PROGRAMA  Módulo 1. INTRODUCCIÓN A LA ESTADÍSTICA - Repaso de conceptos generales - Tipos de variables en función de su naturaleza estadística - Pasos en la explotación de datos  Módulo 2. INTRODUCCIÓN AL MANEJO DE SPSS - Introducción al entorno del SPSS - Introducción y edición de datos - Exploración y depuración de datos  Módulo 3. ESTADÍSTICA UNIVARIANTE CON SPSS - Análisis descriptivo univariante - Variables cualitativas/categóricas - Variables cuantitativas  Módulo 4. ESTADÍSTICA BIVARIANTE CON SPSS - Análisis descriptivo bivariante - Dos variables cualitativas - Comprobación de la normalidad de una variable - Dos variables cuantitativas - Una variable cualitativa y una cuantitativa  Módulo 5. ESTADÍSTICA INFERENCIAL CON SPSS - Contrastes de hipótesis entre proporciones - Contrastes de hipótesis entre medias - Contrastes entre dos medias - Contrastes entre más de dos medias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SEFAP</dc:creator>
  <cp:lastModifiedBy>Sefap .</cp:lastModifiedBy>
  <cp:revision>30</cp:revision>
  <dcterms:created xsi:type="dcterms:W3CDTF">2016-05-25T08:54:56Z</dcterms:created>
  <dcterms:modified xsi:type="dcterms:W3CDTF">2017-08-02T09:14:51Z</dcterms:modified>
</cp:coreProperties>
</file>